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56" r:id="rId5"/>
    <p:sldId id="266" r:id="rId6"/>
    <p:sldId id="267" r:id="rId7"/>
    <p:sldId id="263" r:id="rId8"/>
    <p:sldId id="277" r:id="rId9"/>
    <p:sldId id="278" r:id="rId10"/>
    <p:sldId id="269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303" r:id="rId19"/>
    <p:sldId id="304" r:id="rId20"/>
    <p:sldId id="305" r:id="rId21"/>
    <p:sldId id="306" r:id="rId22"/>
    <p:sldId id="308" r:id="rId23"/>
    <p:sldId id="309" r:id="rId24"/>
    <p:sldId id="310" r:id="rId25"/>
    <p:sldId id="311" r:id="rId26"/>
    <p:sldId id="312" r:id="rId27"/>
    <p:sldId id="313" r:id="rId28"/>
    <p:sldId id="302" r:id="rId29"/>
    <p:sldId id="307" r:id="rId30"/>
    <p:sldId id="286" r:id="rId31"/>
    <p:sldId id="273" r:id="rId32"/>
    <p:sldId id="287" r:id="rId33"/>
    <p:sldId id="288" r:id="rId34"/>
    <p:sldId id="275" r:id="rId35"/>
    <p:sldId id="27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915" autoAdjust="0"/>
    <p:restoredTop sz="94607" autoAdjust="0"/>
  </p:normalViewPr>
  <p:slideViewPr>
    <p:cSldViewPr snapToGrid="0">
      <p:cViewPr varScale="1">
        <p:scale>
          <a:sx n="123" d="100"/>
          <a:sy n="123" d="100"/>
        </p:scale>
        <p:origin x="224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10D272-305C-421E-A9EF-95D63D599B42}" type="datetimeFigureOut">
              <a:rPr lang="en-US" smtClean="0"/>
              <a:t>2/27/23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DE7DFA-63CC-4ED7-B30E-ACF88B4B89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E16E63-7886-43BC-8DD4-4F14C3DD7360}" type="datetimeFigureOut">
              <a:rPr lang="en-US" smtClean="0"/>
              <a:t>2/27/23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8C5307-140F-447F-BCBA-BB92E3A2906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3555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46673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28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142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7294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2E1B3B4-A5A9-442E-B305-2C1B61528B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66408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B926107-51B9-44DD-8581-AA5E8B601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 anchor="b"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D144A4B-34B7-47EC-888B-0D2076006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6A9B852-DA3F-4566-BDEB-F1F69334E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877423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7" name="Picture Placeholder 12">
            <a:extLst>
              <a:ext uri="{FF2B5EF4-FFF2-40B4-BE49-F238E27FC236}">
                <a16:creationId xmlns:a16="http://schemas.microsoft.com/office/drawing/2014/main" id="{116EBB24-A127-412B-99DB-A7FBCA68A2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700838" y="665163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3CCB0A6-D7F6-4C78-B6C0-A045E3B25B0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329737" y="665579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Picture Placeholder 12">
            <a:extLst>
              <a:ext uri="{FF2B5EF4-FFF2-40B4-BE49-F238E27FC236}">
                <a16:creationId xmlns:a16="http://schemas.microsoft.com/office/drawing/2014/main" id="{F3038A14-3DB7-4BDC-A247-674224BFB8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00854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2">
            <a:extLst>
              <a:ext uri="{FF2B5EF4-FFF2-40B4-BE49-F238E27FC236}">
                <a16:creationId xmlns:a16="http://schemas.microsoft.com/office/drawing/2014/main" id="{59BCC1BB-4299-409F-9215-B3A4ECAB523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324845" y="3607271"/>
            <a:ext cx="2214562" cy="2513012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FB415D6-2F2D-46E2-94AF-1F3BE10F35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FEC8DC3B-1AAD-429C-A1EA-FAEE9D884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9F39FF-F5CB-4ACA-9B46-4CCF89ECA75F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2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sz="5400" dirty="0"/>
          </a:p>
        </p:txBody>
      </p:sp>
      <p:sp>
        <p:nvSpPr>
          <p:cNvPr id="11" name="Subtitle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</a:defRPr>
            </a:lvl1pPr>
          </a:lstStyle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Picture Placeholder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244D815C-8BF3-4ECF-A945-A2A7C2983A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endParaRPr lang="en-US" sz="6000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/>
          <a:lstStyle>
            <a:lvl1pPr marL="0" indent="0" algn="l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/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D6D940D-6D44-4DF9-9322-B4B11F7EDCD0}" type="slidenum">
              <a:rPr lang="en-US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prstClr val="black"/>
                </a:solidFill>
              </a:rPr>
              <a:t>20XX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Picture Placeholder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Picture Placeholder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Picture Placeholder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Text Placeholder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r>
              <a:rPr lang="en-US" sz="105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0D4885A8-DDA8-4FCF-AB25-DA8F78EC755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6" r:id="rId9"/>
    <p:sldLayoutId id="2147483657" r:id="rId10"/>
    <p:sldLayoutId id="2147483658" r:id="rId11"/>
    <p:sldLayoutId id="2147483659" r:id="rId12"/>
    <p:sldLayoutId id="2147483672" r:id="rId13"/>
    <p:sldLayoutId id="214748368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>
            <a:normAutofit/>
          </a:bodyPr>
          <a:lstStyle/>
          <a:p>
            <a:r>
              <a:rPr lang="en-US" sz="4400" dirty="0"/>
              <a:t>Proposed Solution to deploy pipelines for applications and infrastructures in Blue Harvest 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/>
          <a:lstStyle/>
          <a:p>
            <a:r>
              <a:rPr lang="en-US" dirty="0"/>
              <a:t>Promise Uche Nwachukwu</a:t>
            </a:r>
          </a:p>
        </p:txBody>
      </p:sp>
      <p:pic>
        <p:nvPicPr>
          <p:cNvPr id="5" name="Picture Placeholder 4" descr="A picture containing mountain, sky, outdoor, nature, sunrise ">
            <a:extLst>
              <a:ext uri="{FF2B5EF4-FFF2-40B4-BE49-F238E27FC236}">
                <a16:creationId xmlns:a16="http://schemas.microsoft.com/office/drawing/2014/main" id="{A33E67C0-6C95-48DB-97CC-8CE8D36C05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09017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52" y="218966"/>
            <a:ext cx="1100507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Infrastructure Pipeline Configuration File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01435"/>
            <a:ext cx="2322576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10</a:t>
            </a:fld>
            <a:endParaRPr lang="en-US" noProof="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0930FA25-7434-A246-9887-E07CFF7A3C91}"/>
              </a:ext>
            </a:extLst>
          </p:cNvPr>
          <p:cNvSpPr txBox="1">
            <a:spLocks/>
          </p:cNvSpPr>
          <p:nvPr/>
        </p:nvSpPr>
        <p:spPr>
          <a:xfrm>
            <a:off x="2441449" y="6322658"/>
            <a:ext cx="90617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Repository Link: https://github.com/promiseuche/cloud-project/blob/main/Infrastructure/kubernetes-cluster-</a:t>
            </a:r>
            <a:r>
              <a:rPr lang="en-US" sz="1100" b="1" dirty="0" err="1"/>
              <a:t>deployment.yml</a:t>
            </a:r>
            <a:endParaRPr lang="en-US" sz="11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A28E2-2591-404D-8C41-6E6531CCF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53" y="1236402"/>
            <a:ext cx="6443005" cy="50430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085E64-3FC3-7244-BC3D-93F6DA19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6658" y="1236402"/>
            <a:ext cx="5383203" cy="50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2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165" y="190500"/>
            <a:ext cx="7499280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Terraform Deployment File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69427"/>
            <a:ext cx="2325581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11</a:t>
            </a:fld>
            <a:endParaRPr lang="en-US" noProof="0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E4361CD-06E7-1A47-BD40-2D2097B30B54}"/>
              </a:ext>
            </a:extLst>
          </p:cNvPr>
          <p:cNvSpPr txBox="1">
            <a:spLocks/>
          </p:cNvSpPr>
          <p:nvPr/>
        </p:nvSpPr>
        <p:spPr>
          <a:xfrm>
            <a:off x="2916937" y="6270606"/>
            <a:ext cx="85313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Repository Link: https://github.com/promiseuche/cloud-project/blob/main/Infrastructure/</a:t>
            </a:r>
            <a:r>
              <a:rPr lang="en-US" b="1" dirty="0" err="1"/>
              <a:t>main.tf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D0530A2-FD97-CD4B-9870-31B6CA95B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88" y="1292285"/>
            <a:ext cx="5305219" cy="49661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25F9B-1B3B-5649-A49A-EF01EFFE4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198" y="1292285"/>
            <a:ext cx="4409980" cy="496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73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9" y="1570616"/>
            <a:ext cx="6769786" cy="2366683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of Application Deployment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Solution to Blue Harvest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12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7985615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915" y="218966"/>
            <a:ext cx="10449263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Pipeline Configuration File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2267712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13</a:t>
            </a:fld>
            <a:endParaRPr lang="en-US" noProof="0" dirty="0"/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0930FA25-7434-A246-9887-E07CFF7A3C91}"/>
              </a:ext>
            </a:extLst>
          </p:cNvPr>
          <p:cNvSpPr txBox="1">
            <a:spLocks/>
          </p:cNvSpPr>
          <p:nvPr/>
        </p:nvSpPr>
        <p:spPr>
          <a:xfrm>
            <a:off x="2343793" y="6261436"/>
            <a:ext cx="80907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 b="1" dirty="0"/>
              <a:t>Repository Link: https://github.com/promiseuche/cloud-project/blob/main/Application/</a:t>
            </a:r>
            <a:r>
              <a:rPr lang="en-US" sz="1100" b="1" dirty="0" err="1"/>
              <a:t>application.yml</a:t>
            </a:r>
            <a:endParaRPr lang="en-US" sz="11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990DF6-AC64-C84D-9BB5-DA84B34CA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" y="1242688"/>
            <a:ext cx="5431536" cy="476880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B4172CB-ADCB-1E48-B5AA-8F6963BD1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262" y="1242688"/>
            <a:ext cx="6045299" cy="476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99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8509" y="276241"/>
            <a:ext cx="9486859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Deployment Directory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38" y="6258429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14</a:t>
            </a:fld>
            <a:endParaRPr lang="en-US" noProof="0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BE4361CD-06E7-1A47-BD40-2D2097B30B54}"/>
              </a:ext>
            </a:extLst>
          </p:cNvPr>
          <p:cNvSpPr txBox="1">
            <a:spLocks/>
          </p:cNvSpPr>
          <p:nvPr/>
        </p:nvSpPr>
        <p:spPr>
          <a:xfrm>
            <a:off x="2427468" y="6186864"/>
            <a:ext cx="74769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Repository Link: https://github.com/promiseuche/cloud-project/tree/main/Application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98621-0861-904D-8D6D-677AC4B78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" y="1285260"/>
            <a:ext cx="11451336" cy="458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30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328" y="316884"/>
            <a:ext cx="7068312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Resources Deployed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58682" y="6233937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15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7335B2-6BDF-DD42-943F-F1E310944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" y="1280863"/>
            <a:ext cx="11314176" cy="48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032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328" y="316884"/>
            <a:ext cx="874166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Kubernetes Resources Deployed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87282" y="6492875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16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666511B-F062-5546-A343-6E71AD512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71" y="1451281"/>
            <a:ext cx="5213802" cy="42729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D842D73-0788-9F4B-B853-5AB51C58D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573" y="1451280"/>
            <a:ext cx="6580983" cy="427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45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80" y="294875"/>
            <a:ext cx="842162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App cli Interface from the Pod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17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99FD5D-F0E3-5246-B8B1-530871C98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005" y="1249649"/>
            <a:ext cx="4114463" cy="51019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70F20-8088-5841-8682-6D1E6C099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0468" y="1244883"/>
            <a:ext cx="3140178" cy="51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3249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283037"/>
            <a:ext cx="842162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Logs from the application Pod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18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1730A1-6011-9040-BB98-C23F47ACD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80" y="1202352"/>
            <a:ext cx="10124209" cy="534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4761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6" y="283037"/>
            <a:ext cx="842162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Logs from the Prometheus Pod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19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AE0AAF-D3FF-D149-A714-8E8F20A91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03" y="1199418"/>
            <a:ext cx="10716489" cy="520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69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/>
          <a:lstStyle/>
          <a:p>
            <a:r>
              <a:rPr lang="en-US" sz="800" dirty="0"/>
              <a:t>Proposed Solution to Blue Harvest</a:t>
            </a:r>
          </a:p>
        </p:txBody>
      </p:sp>
      <p:pic>
        <p:nvPicPr>
          <p:cNvPr id="5" name="Picture Placeholder 4" descr="A person standing on a rock">
            <a:extLst>
              <a:ext uri="{FF2B5EF4-FFF2-40B4-BE49-F238E27FC236}">
                <a16:creationId xmlns:a16="http://schemas.microsoft.com/office/drawing/2014/main" id="{633DBDDF-94F3-4001-919E-B56D62CE7A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76700" y="0"/>
            <a:ext cx="4038600" cy="3429000"/>
          </a:xfrm>
        </p:spPr>
      </p:pic>
      <p:pic>
        <p:nvPicPr>
          <p:cNvPr id="44" name="Picture Placeholder 43" descr="A picture containing mountain, sky, nature, outdoor">
            <a:extLst>
              <a:ext uri="{FF2B5EF4-FFF2-40B4-BE49-F238E27FC236}">
                <a16:creationId xmlns:a16="http://schemas.microsoft.com/office/drawing/2014/main" id="{73DD8BED-FB17-4ABE-9B18-B6DDA81A0E0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15300" y="0"/>
            <a:ext cx="4076701" cy="3429000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3841750"/>
            <a:ext cx="6599238" cy="229608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Description of Infrastructure</a:t>
            </a:r>
          </a:p>
          <a:p>
            <a:r>
              <a:rPr lang="en-US" dirty="0"/>
              <a:t>Orchestration Technology</a:t>
            </a:r>
          </a:p>
          <a:p>
            <a:r>
              <a:rPr lang="en-US" dirty="0"/>
              <a:t>Automation of Infrastructure Deployment</a:t>
            </a:r>
          </a:p>
          <a:p>
            <a:r>
              <a:rPr lang="en-US" dirty="0"/>
              <a:t>Automation of Application Deployment</a:t>
            </a:r>
          </a:p>
          <a:p>
            <a:r>
              <a:rPr lang="en-US" dirty="0"/>
              <a:t>Testing approach for Infrastructure</a:t>
            </a:r>
          </a:p>
          <a:p>
            <a:r>
              <a:rPr lang="en-US" dirty="0"/>
              <a:t>Monitoring approach for Solution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485" y="220691"/>
            <a:ext cx="8421624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 from Grafana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20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1B587B4-8274-AB40-9E1A-0980307ACA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36" y="1292036"/>
            <a:ext cx="10487891" cy="52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857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5" y="283037"/>
            <a:ext cx="9076251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 from Grafana Cont’d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21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46B9D4-26FE-0745-8941-EC9D3496BB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945" y="1185521"/>
            <a:ext cx="9321836" cy="536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4611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5" y="283037"/>
            <a:ext cx="9076251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 from Grafana Cont’d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22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D393CE7-0CD5-C04E-9819-167761BAD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103" y="1252267"/>
            <a:ext cx="9413193" cy="528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53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5" y="283037"/>
            <a:ext cx="9076251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 from Grafana Cont’d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23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11DE18-669C-A247-B705-E7063B2DA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260" y="1330037"/>
            <a:ext cx="9044879" cy="512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04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575" y="283037"/>
            <a:ext cx="9076251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Insights from Grafana Cont’d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03234" y="6549924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24</a:t>
            </a:fld>
            <a:endParaRPr lang="en-US" noProof="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1712A9-5FE2-3749-8F6E-97D66AB9C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15" y="1236518"/>
            <a:ext cx="9454894" cy="5313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156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00059" y="193848"/>
            <a:ext cx="9486859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Application Interface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3274" y="6356349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25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9BB82-DB89-1A43-AB2D-C957983E7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674" y="1388558"/>
            <a:ext cx="10685318" cy="470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1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041" y="214630"/>
            <a:ext cx="7911223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Readme File from Repository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23274" y="6582511"/>
            <a:ext cx="25907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26</a:t>
            </a:fld>
            <a:endParaRPr lang="en-US" noProof="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52A8D4-611D-A14F-8AC5-783E417F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436" y="1207064"/>
            <a:ext cx="4874746" cy="535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98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9" y="1570616"/>
            <a:ext cx="6769786" cy="2366683"/>
          </a:xfrm>
        </p:spPr>
        <p:txBody>
          <a:bodyPr>
            <a:normAutofit/>
          </a:bodyPr>
          <a:lstStyle/>
          <a:p>
            <a:r>
              <a:rPr lang="en-US" dirty="0"/>
              <a:t>Testing approach for Infrastructure</a:t>
            </a: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Solution to Blue Harvest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27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36735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600" y="295392"/>
            <a:ext cx="3465163" cy="773776"/>
          </a:xfrm>
        </p:spPr>
        <p:txBody>
          <a:bodyPr>
            <a:normAutofit fontScale="90000"/>
          </a:bodyPr>
          <a:lstStyle/>
          <a:p>
            <a:r>
              <a:rPr lang="en-US" dirty="0"/>
              <a:t>SonarQube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425319" y="1455505"/>
            <a:ext cx="4756714" cy="597604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25319" y="2439446"/>
            <a:ext cx="4756714" cy="33655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Sonarqube is used to scan the code for vulnerabilities, bugs, hard coded secrets, code smells and API keys.</a:t>
            </a:r>
          </a:p>
          <a:p>
            <a:pPr marL="0" indent="0">
              <a:buNone/>
            </a:pPr>
            <a:r>
              <a:rPr lang="en-US" dirty="0"/>
              <a:t>Sonarqube gives a description of the issue, along with the information about the type and when it was added to the code.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5497158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28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054288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9" y="1570616"/>
            <a:ext cx="6769786" cy="2366683"/>
          </a:xfrm>
        </p:spPr>
        <p:txBody>
          <a:bodyPr>
            <a:normAutofit/>
          </a:bodyPr>
          <a:lstStyle/>
          <a:p>
            <a:r>
              <a:rPr lang="en-US" dirty="0"/>
              <a:t>Monitoring approach for Solution</a:t>
            </a: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Solution to Blue Harvest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29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02421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8" name="Picture Placeholder 7" descr="A picture containing mountain, sky, outdoor, natur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sz="800" dirty="0"/>
              <a:t>Proposed Solution to Blue Harvest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879" y="3676426"/>
            <a:ext cx="5610113" cy="1791148"/>
          </a:xfrm>
        </p:spPr>
        <p:txBody>
          <a:bodyPr>
            <a:normAutofit/>
          </a:bodyPr>
          <a:lstStyle/>
          <a:p>
            <a:r>
              <a:rPr lang="en-US" dirty="0"/>
              <a:t>This short presentation describes my proposed solution to Blue Harvest.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3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5236" y="190500"/>
            <a:ext cx="12116696" cy="773776"/>
          </a:xfrm>
        </p:spPr>
        <p:txBody>
          <a:bodyPr>
            <a:normAutofit/>
          </a:bodyPr>
          <a:lstStyle/>
          <a:p>
            <a:r>
              <a:rPr lang="en-US" sz="4000" dirty="0"/>
              <a:t>Monitoring the Infrastructure and Application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1A6601B-A3E2-47A2-B731-4FE03C43E2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209243" y="1281424"/>
            <a:ext cx="4756714" cy="597604"/>
          </a:xfrm>
        </p:spPr>
        <p:txBody>
          <a:bodyPr/>
          <a:lstStyle/>
          <a:p>
            <a:r>
              <a:rPr lang="en-US" dirty="0"/>
              <a:t>Description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ABAEE544-8FB3-4E56-91A9-A6964539DCB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209243" y="2374900"/>
            <a:ext cx="4756714" cy="3365500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These tools can be used for Monitoring the Infrastructure and Application:</a:t>
            </a:r>
          </a:p>
          <a:p>
            <a:r>
              <a:rPr lang="en-US" dirty="0"/>
              <a:t>Datadog</a:t>
            </a:r>
          </a:p>
          <a:p>
            <a:r>
              <a:rPr lang="en-US" dirty="0"/>
              <a:t>Service Now</a:t>
            </a:r>
          </a:p>
          <a:p>
            <a:r>
              <a:rPr lang="en-US" dirty="0"/>
              <a:t>Splunk</a:t>
            </a:r>
          </a:p>
          <a:p>
            <a:r>
              <a:rPr lang="en-US" dirty="0"/>
              <a:t>Grafana</a:t>
            </a:r>
          </a:p>
          <a:p>
            <a:r>
              <a:rPr lang="en-US" dirty="0"/>
              <a:t>Prometheus</a:t>
            </a:r>
          </a:p>
          <a:p>
            <a:r>
              <a:rPr lang="en-US" dirty="0"/>
              <a:t>Loki</a:t>
            </a:r>
          </a:p>
          <a:p>
            <a:r>
              <a:rPr lang="en-US" dirty="0"/>
              <a:t>komodor</a:t>
            </a:r>
          </a:p>
          <a:p>
            <a:pPr marL="0" indent="0">
              <a:buNone/>
            </a:pPr>
            <a:endParaRPr lang="en-US" dirty="0"/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A13BE1C0-386B-47CB-BDCE-A24D9918AEE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7467" y="2374900"/>
            <a:ext cx="4756714" cy="33655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 my implementation, I have made use of:</a:t>
            </a:r>
          </a:p>
          <a:p>
            <a:r>
              <a:rPr lang="en-US" dirty="0"/>
              <a:t>Grafana</a:t>
            </a:r>
          </a:p>
          <a:p>
            <a:r>
              <a:rPr lang="en-US" dirty="0"/>
              <a:t>Prometheus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4A3939E-B573-4FB2-AD69-18C1A75F9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38912"/>
            <a:ext cx="6257467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30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007496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A92E93D-8BFB-4A21-A47E-78B6DCA21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698" y="484494"/>
            <a:ext cx="5800867" cy="156949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69C1BDB-253B-4642-94A7-F84048E562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2" y="2156346"/>
            <a:ext cx="5800866" cy="3963937"/>
          </a:xfrm>
        </p:spPr>
        <p:txBody>
          <a:bodyPr/>
          <a:lstStyle/>
          <a:p>
            <a:r>
              <a:rPr lang="en-US" dirty="0"/>
              <a:t>The implementation is flexible to accommodate changes or other tools as the need arises.</a:t>
            </a:r>
          </a:p>
          <a:p>
            <a:endParaRPr lang="en-US" dirty="0"/>
          </a:p>
          <a:p>
            <a:r>
              <a:rPr lang="en-US" b="1" dirty="0"/>
              <a:t>Source Code:</a:t>
            </a:r>
          </a:p>
          <a:p>
            <a:r>
              <a:rPr lang="en-US" sz="2000" dirty="0"/>
              <a:t>https://github.com/promiseuche/cloud-project</a:t>
            </a:r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394FA6A-80EA-46C1-8A4C-B4D8E90A7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538912"/>
            <a:ext cx="8074152" cy="365125"/>
          </a:xfrm>
        </p:spPr>
        <p:txBody>
          <a:bodyPr/>
          <a:lstStyle/>
          <a:p>
            <a:r>
              <a:rPr lang="en-US" dirty="0"/>
              <a:t>Proposed Solution to Blue Harvest                                 </a:t>
            </a:r>
            <a:r>
              <a:rPr lang="en-US" b="1" dirty="0"/>
              <a:t>Repository</a:t>
            </a:r>
            <a:r>
              <a:rPr lang="en-US" dirty="0"/>
              <a:t> </a:t>
            </a:r>
            <a:r>
              <a:rPr lang="en-US" b="1" dirty="0"/>
              <a:t>Link: https://github.com/promiseuche/cloud-project</a:t>
            </a:r>
          </a:p>
          <a:p>
            <a:endParaRPr lang="en-US" dirty="0"/>
          </a:p>
          <a:p>
            <a:endParaRPr lang="en-US" dirty="0"/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3" name="Picture Placeholder 22" descr="A picture containing mountain, outdoor, sky, rock, tent">
            <a:extLst>
              <a:ext uri="{FF2B5EF4-FFF2-40B4-BE49-F238E27FC236}">
                <a16:creationId xmlns:a16="http://schemas.microsoft.com/office/drawing/2014/main" id="{37330047-BDCE-48AE-A7A5-A6A79A7D29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838" y="665163"/>
            <a:ext cx="2214562" cy="2513012"/>
          </a:xfrm>
        </p:spPr>
      </p:pic>
      <p:pic>
        <p:nvPicPr>
          <p:cNvPr id="53" name="Picture Placeholder 52" descr="A picture containing mountain, sky, snow, outdoor">
            <a:extLst>
              <a:ext uri="{FF2B5EF4-FFF2-40B4-BE49-F238E27FC236}">
                <a16:creationId xmlns:a16="http://schemas.microsoft.com/office/drawing/2014/main" id="{9AFE6654-29BC-4F7D-9F69-C78DCCF2A7A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9737" y="665579"/>
            <a:ext cx="2214562" cy="2513012"/>
          </a:xfrm>
        </p:spPr>
      </p:pic>
      <p:pic>
        <p:nvPicPr>
          <p:cNvPr id="19" name="Picture Placeholder 18" descr="A picture containing outdoor, mountain, sky, nature">
            <a:extLst>
              <a:ext uri="{FF2B5EF4-FFF2-40B4-BE49-F238E27FC236}">
                <a16:creationId xmlns:a16="http://schemas.microsoft.com/office/drawing/2014/main" id="{AA7C515C-968D-4E0E-AE9F-2B4791B73F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00854" y="3607271"/>
            <a:ext cx="2214562" cy="2513012"/>
          </a:xfrm>
        </p:spPr>
      </p:pic>
      <p:pic>
        <p:nvPicPr>
          <p:cNvPr id="25" name="Picture Placeholder 24" descr="A picture containing nature, outdoor, mountain, night sky">
            <a:extLst>
              <a:ext uri="{FF2B5EF4-FFF2-40B4-BE49-F238E27FC236}">
                <a16:creationId xmlns:a16="http://schemas.microsoft.com/office/drawing/2014/main" id="{74AF03B6-7ED2-47DC-A5B8-3F7DB422CEA5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24845" y="3607271"/>
            <a:ext cx="2214562" cy="2513012"/>
          </a:xfr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F88522D-FC32-4BD0-B916-ED439025B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31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39808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3" name="Subtitle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>
            <a:normAutofit/>
          </a:bodyPr>
          <a:lstStyle/>
          <a:p>
            <a:r>
              <a:rPr lang="en-US" dirty="0"/>
              <a:t>Promise Uche Nwachukwu</a:t>
            </a:r>
          </a:p>
          <a:p>
            <a:endParaRPr lang="en-US" dirty="0"/>
          </a:p>
          <a:p>
            <a:r>
              <a:rPr lang="en-US" sz="1500" b="0" dirty="0"/>
              <a:t>Email: promiseuchenwachukwu@gmail.com</a:t>
            </a:r>
          </a:p>
          <a:p>
            <a:endParaRPr lang="en-US" dirty="0"/>
          </a:p>
          <a:p>
            <a:r>
              <a:rPr lang="en-US" sz="1400" b="0" dirty="0"/>
              <a:t>Website: http://</a:t>
            </a:r>
            <a:r>
              <a:rPr lang="en-US" sz="1400" b="0" dirty="0" err="1"/>
              <a:t>promiseuchenwachukwu.medium.com</a:t>
            </a:r>
            <a:r>
              <a:rPr lang="en-US" sz="1400" b="0" dirty="0"/>
              <a:t>/</a:t>
            </a:r>
            <a:endParaRPr lang="en-US" sz="1400" dirty="0"/>
          </a:p>
        </p:txBody>
      </p:sp>
      <p:pic>
        <p:nvPicPr>
          <p:cNvPr id="52" name="Picture Placeholder 51" descr="A picture containing sky, outdoor, mountain, nature, stars">
            <a:extLst>
              <a:ext uri="{FF2B5EF4-FFF2-40B4-BE49-F238E27FC236}">
                <a16:creationId xmlns:a16="http://schemas.microsoft.com/office/drawing/2014/main" id="{45DFCBF0-F91E-40C0-A4E6-24E8250C3BA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4532313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A09E0B-CEBC-425D-8A86-1F858D8DE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5299746" cy="365125"/>
          </a:xfrm>
        </p:spPr>
        <p:txBody>
          <a:bodyPr/>
          <a:lstStyle/>
          <a:p>
            <a:r>
              <a:rPr lang="en-US" dirty="0"/>
              <a:t>Proposed Solution to Blue Harvest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8" name="Picture Placeholder 57" descr="A picture containing mountain, sky, outdoor, nature">
            <a:extLst>
              <a:ext uri="{FF2B5EF4-FFF2-40B4-BE49-F238E27FC236}">
                <a16:creationId xmlns:a16="http://schemas.microsoft.com/office/drawing/2014/main" id="{A51C462C-6D3B-4554-9CDC-86D00D0EA07A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44000" y="4532313"/>
            <a:ext cx="3048000" cy="2325687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D39F39FF-F5CB-4ACA-9B46-4CCF89ECA75F}" type="slidenum">
              <a:rPr lang="en-US" noProof="0" smtClean="0"/>
              <a:pPr lvl="0"/>
              <a:t>32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/>
          <a:lstStyle/>
          <a:p>
            <a:r>
              <a:rPr lang="en-US" dirty="0"/>
              <a:t>Description of Infrastructure</a:t>
            </a:r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Solution to Blue Harvest</a:t>
            </a:r>
          </a:p>
        </p:txBody>
      </p:sp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4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826028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656216"/>
            <a:ext cx="9523655" cy="1493259"/>
          </a:xfrm>
        </p:spPr>
        <p:txBody>
          <a:bodyPr>
            <a:normAutofit/>
          </a:bodyPr>
          <a:lstStyle/>
          <a:p>
            <a:r>
              <a:rPr lang="en-US" dirty="0"/>
              <a:t>Description of Infrastructure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Placeholder 7" descr="A picture containing mountain, sky, outdoor, natur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sz="800" dirty="0"/>
              <a:t>Proposed Solution to Blue Harvest</a:t>
            </a:r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879" y="3676426"/>
            <a:ext cx="5610113" cy="179114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best infrastructure to use for this scenario would be a kubernetes cluster deployed in the cloud which will help to ensure easy autoscaling of the infrastructure and the applications deployed in it.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5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50578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107" y="1570616"/>
            <a:ext cx="5945393" cy="2366683"/>
          </a:xfrm>
        </p:spPr>
        <p:txBody>
          <a:bodyPr>
            <a:normAutofit/>
          </a:bodyPr>
          <a:lstStyle/>
          <a:p>
            <a:r>
              <a:rPr lang="en-US" dirty="0"/>
              <a:t>Orchestration Technology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Solution to Blue Harvest</a:t>
            </a:r>
          </a:p>
        </p:txBody>
      </p:sp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6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983273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28E6A4D9-12A1-4CD4-99EA-5C5ECDEF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756" y="107576"/>
            <a:ext cx="2384425" cy="1264024"/>
          </a:xfrm>
        </p:spPr>
        <p:txBody>
          <a:bodyPr>
            <a:normAutofit/>
          </a:bodyPr>
          <a:lstStyle/>
          <a:p>
            <a:r>
              <a:rPr lang="en-US" sz="2800" dirty="0"/>
              <a:t>Architectural Diagram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60E5A8-009D-4CBD-BADB-91488482E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/>
          <a:lstStyle/>
          <a:p>
            <a:r>
              <a:rPr lang="en-US" sz="800" dirty="0"/>
              <a:t>Proposed Solution to Blue Harvest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B248E8-80F2-482E-B0AF-EE7EBC7C3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06B786C7-B8F9-4072-AAAA-17258464D730}" type="slidenum">
              <a:rPr lang="en-US" noProof="0" smtClean="0"/>
              <a:pPr lvl="0"/>
              <a:t>7</a:t>
            </a:fld>
            <a:endParaRPr lang="en-US" noProof="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B7F397E-C77A-2941-8008-E46ED8C687BA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2"/>
          <a:stretch>
            <a:fillRect/>
          </a:stretch>
        </p:blipFill>
        <p:spPr>
          <a:xfrm>
            <a:off x="3422650" y="1231300"/>
            <a:ext cx="8367713" cy="4094600"/>
          </a:xfrm>
        </p:spPr>
      </p:pic>
    </p:spTree>
    <p:extLst>
      <p:ext uri="{BB962C8B-B14F-4D97-AF65-F5344CB8AC3E}">
        <p14:creationId xmlns:p14="http://schemas.microsoft.com/office/powerpoint/2010/main" val="434641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656216"/>
            <a:ext cx="10716947" cy="1493259"/>
          </a:xfrm>
        </p:spPr>
        <p:txBody>
          <a:bodyPr>
            <a:normAutofit fontScale="90000"/>
          </a:bodyPr>
          <a:lstStyle/>
          <a:p>
            <a:r>
              <a:rPr lang="en-US" dirty="0"/>
              <a:t>Orchestration Technology Components 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Placeholder 7" descr="A picture containing mountain, sky, outdoor, nature">
            <a:extLst>
              <a:ext uri="{FF2B5EF4-FFF2-40B4-BE49-F238E27FC236}">
                <a16:creationId xmlns:a16="http://schemas.microsoft.com/office/drawing/2014/main" id="{7B7F6341-D9BE-4D3C-92A1-37FAA11DE63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5067300" cy="45720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sz="800" dirty="0"/>
              <a:t>Proposed Solution to Blue Harvest</a:t>
            </a:r>
          </a:p>
          <a:p>
            <a:endParaRPr lang="en-US" sz="800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5879" y="2786231"/>
            <a:ext cx="5610113" cy="393524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Kubernetes Cluster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Terraform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Application Gateway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Container Registry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Grafana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Prometheus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CI/CD Azure Pipeline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Keyvault</a:t>
            </a:r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GitHub (Version Control)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Sonar Qube (For Testing)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8B9AF-847F-4250-A53B-82D9036A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44D815C-8BF3-4ECF-A945-A2A7C2983AF9}" type="slidenum">
              <a:rPr lang="en-US" noProof="0" smtClean="0"/>
              <a:pPr lvl="0"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9355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1C5EA2A-10BF-4B5E-ACC8-8A766A0949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1169" y="1570616"/>
            <a:ext cx="6769786" cy="2366683"/>
          </a:xfrm>
        </p:spPr>
        <p:txBody>
          <a:bodyPr>
            <a:normAutofit fontScale="90000"/>
          </a:bodyPr>
          <a:lstStyle/>
          <a:p>
            <a:r>
              <a:rPr lang="en-US" dirty="0"/>
              <a:t>Automation of Infrastructure Deployment</a:t>
            </a:r>
            <a:br>
              <a:rPr lang="en-US" dirty="0"/>
            </a:br>
            <a:endParaRPr lang="en-US" dirty="0"/>
          </a:p>
        </p:txBody>
      </p:sp>
      <p:pic>
        <p:nvPicPr>
          <p:cNvPr id="26" name="Picture Placeholder 25" descr="A person standing on a rock">
            <a:extLst>
              <a:ext uri="{FF2B5EF4-FFF2-40B4-BE49-F238E27FC236}">
                <a16:creationId xmlns:a16="http://schemas.microsoft.com/office/drawing/2014/main" id="{5A11C124-E818-45E0-9F70-7F0C271DDC7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533900"/>
            <a:ext cx="7086598" cy="23241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32065-5BEE-4D45-A3A1-6F0559B4865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201168" y="6356350"/>
            <a:ext cx="4837176" cy="36512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Proposed Solution to Blue Harvest</a:t>
            </a:r>
          </a:p>
          <a:p>
            <a:pPr lvl="0"/>
            <a:endParaRPr lang="en-US" noProof="0" dirty="0">
              <a:solidFill>
                <a:schemeClr val="bg1"/>
              </a:solidFill>
            </a:endParaRPr>
          </a:p>
        </p:txBody>
      </p:sp>
      <p:pic>
        <p:nvPicPr>
          <p:cNvPr id="18" name="Picture Placeholder 17" descr="A picture containing outdoor, person, mountain">
            <a:extLst>
              <a:ext uri="{FF2B5EF4-FFF2-40B4-BE49-F238E27FC236}">
                <a16:creationId xmlns:a16="http://schemas.microsoft.com/office/drawing/2014/main" id="{17AE28DB-6A67-4368-B973-0AF9753460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600" y="0"/>
            <a:ext cx="5105400" cy="4533900"/>
          </a:xfrm>
        </p:spPr>
      </p:pic>
      <p:pic>
        <p:nvPicPr>
          <p:cNvPr id="22" name="Picture Placeholder 21" descr="A picture containing nature, outdoor, snow, mountain">
            <a:extLst>
              <a:ext uri="{FF2B5EF4-FFF2-40B4-BE49-F238E27FC236}">
                <a16:creationId xmlns:a16="http://schemas.microsoft.com/office/drawing/2014/main" id="{8A37E149-B64A-42E8-BB3A-1FD622CE5C9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86598" y="4533900"/>
            <a:ext cx="5105402" cy="23241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CC3E1D-B7F8-47F6-A352-B757462BBBA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365992" y="6356350"/>
            <a:ext cx="630936" cy="365125"/>
          </a:xfrm>
        </p:spPr>
        <p:txBody>
          <a:bodyPr/>
          <a:lstStyle/>
          <a:p>
            <a:pPr lvl="0"/>
            <a:fld id="{2722F022-211C-4882-844C-086FEA6806AA}" type="slidenum">
              <a:rPr lang="en-US" noProof="0" smtClean="0"/>
              <a:pPr lvl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0908316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A742F3-D2BE-4CC5-9066-2DB838FE2FF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D1F2201-AEB8-4954-A8CB-3AC4242CC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628</Words>
  <Application>Microsoft Macintosh PowerPoint</Application>
  <PresentationFormat>Widescreen</PresentationFormat>
  <Paragraphs>149</Paragraphs>
  <Slides>32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Avenir Next LT Pro</vt:lpstr>
      <vt:lpstr>Calibri</vt:lpstr>
      <vt:lpstr>ColorBlockVTI</vt:lpstr>
      <vt:lpstr>Proposed Solution to deploy pipelines for applications and infrastructures in Blue Harvest </vt:lpstr>
      <vt:lpstr>Agenda</vt:lpstr>
      <vt:lpstr>Introduction</vt:lpstr>
      <vt:lpstr>Description of Infrastructure</vt:lpstr>
      <vt:lpstr>Description of Infrastructure </vt:lpstr>
      <vt:lpstr>Orchestration Technology </vt:lpstr>
      <vt:lpstr>Architectural Diagram</vt:lpstr>
      <vt:lpstr>Orchestration Technology Components  </vt:lpstr>
      <vt:lpstr>Automation of Infrastructure Deployment </vt:lpstr>
      <vt:lpstr>Infrastructure Pipeline Configuration File</vt:lpstr>
      <vt:lpstr>Terraform Deployment File</vt:lpstr>
      <vt:lpstr>Automation of Application Deployment </vt:lpstr>
      <vt:lpstr>Application Pipeline Configuration File</vt:lpstr>
      <vt:lpstr>Application Deployment Directory</vt:lpstr>
      <vt:lpstr>Resources Deployed</vt:lpstr>
      <vt:lpstr>Kubernetes Resources Deployed</vt:lpstr>
      <vt:lpstr>App cli Interface from the Pod</vt:lpstr>
      <vt:lpstr>Logs from the application Pod</vt:lpstr>
      <vt:lpstr>Logs from the Prometheus Pod</vt:lpstr>
      <vt:lpstr>Insights from Grafana</vt:lpstr>
      <vt:lpstr>Insights from Grafana Cont’d</vt:lpstr>
      <vt:lpstr>Insights from Grafana Cont’d</vt:lpstr>
      <vt:lpstr>Insights from Grafana Cont’d</vt:lpstr>
      <vt:lpstr>Insights from Grafana Cont’d</vt:lpstr>
      <vt:lpstr>Application Interface</vt:lpstr>
      <vt:lpstr>Readme File from Repository</vt:lpstr>
      <vt:lpstr>Testing approach for Infrastructure</vt:lpstr>
      <vt:lpstr>SonarQube</vt:lpstr>
      <vt:lpstr>Monitoring approach for Solution</vt:lpstr>
      <vt:lpstr>Monitoring the Infrastructure and Application</vt:lpstr>
      <vt:lpstr>Summary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2021-05-05T19:03:05Z</dcterms:created>
  <dcterms:modified xsi:type="dcterms:W3CDTF">2023-02-28T00:13:01Z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